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80" r:id="rId4"/>
    <p:sldId id="264" r:id="rId5"/>
    <p:sldId id="257" r:id="rId6"/>
    <p:sldId id="278" r:id="rId7"/>
    <p:sldId id="262" r:id="rId8"/>
    <p:sldId id="263" r:id="rId9"/>
    <p:sldId id="258" r:id="rId10"/>
    <p:sldId id="276" r:id="rId11"/>
    <p:sldId id="277" r:id="rId12"/>
    <p:sldId id="259" r:id="rId13"/>
    <p:sldId id="265" r:id="rId14"/>
    <p:sldId id="266" r:id="rId15"/>
    <p:sldId id="267" r:id="rId16"/>
    <p:sldId id="268" r:id="rId17"/>
    <p:sldId id="269" r:id="rId18"/>
    <p:sldId id="270" r:id="rId19"/>
    <p:sldId id="272" r:id="rId20"/>
    <p:sldId id="273" r:id="rId21"/>
    <p:sldId id="274" r:id="rId22"/>
    <p:sldId id="275" r:id="rId23"/>
    <p:sldId id="279" r:id="rId24"/>
    <p:sldId id="26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91" d="100"/>
          <a:sy n="91" d="100"/>
        </p:scale>
        <p:origin x="29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320DDF-4666-4A88-97DD-43E24E34F4CC}"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3796693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20DDF-4666-4A88-97DD-43E24E34F4CC}"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288851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20DDF-4666-4A88-97DD-43E24E34F4CC}"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218535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320DDF-4666-4A88-97DD-43E24E34F4CC}"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219393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320DDF-4666-4A88-97DD-43E24E34F4CC}"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195149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320DDF-4666-4A88-97DD-43E24E34F4CC}"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132389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320DDF-4666-4A88-97DD-43E24E34F4CC}" type="datetimeFigureOut">
              <a:rPr lang="en-US" smtClean="0"/>
              <a:t>10/9/2018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322458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320DDF-4666-4A88-97DD-43E24E34F4CC}" type="datetimeFigureOut">
              <a:rPr lang="en-US" smtClean="0"/>
              <a:t>10/9/2018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256367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20DDF-4666-4A88-97DD-43E24E34F4CC}" type="datetimeFigureOut">
              <a:rPr lang="en-US" smtClean="0"/>
              <a:t>10/9/2018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316962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20DDF-4666-4A88-97DD-43E24E34F4CC}"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127139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20DDF-4666-4A88-97DD-43E24E34F4CC}"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0F5E4-0758-42BB-B0C7-13FDEBB11A52}" type="slidenum">
              <a:rPr lang="en-US" smtClean="0"/>
              <a:t>‹#›</a:t>
            </a:fld>
            <a:endParaRPr lang="en-US"/>
          </a:p>
        </p:txBody>
      </p:sp>
    </p:spTree>
    <p:extLst>
      <p:ext uri="{BB962C8B-B14F-4D97-AF65-F5344CB8AC3E}">
        <p14:creationId xmlns:p14="http://schemas.microsoft.com/office/powerpoint/2010/main" val="87695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20DDF-4666-4A88-97DD-43E24E34F4CC}" type="datetimeFigureOut">
              <a:rPr lang="en-US" smtClean="0"/>
              <a:t>10/9/2018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0F5E4-0758-42BB-B0C7-13FDEBB11A52}" type="slidenum">
              <a:rPr lang="en-US" smtClean="0"/>
              <a:t>‹#›</a:t>
            </a:fld>
            <a:endParaRPr lang="en-US"/>
          </a:p>
        </p:txBody>
      </p:sp>
    </p:spTree>
    <p:extLst>
      <p:ext uri="{BB962C8B-B14F-4D97-AF65-F5344CB8AC3E}">
        <p14:creationId xmlns:p14="http://schemas.microsoft.com/office/powerpoint/2010/main" val="2926644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Applications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76838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Formats</a:t>
            </a:r>
            <a:endParaRPr lang="en-US" dirty="0"/>
          </a:p>
        </p:txBody>
      </p:sp>
      <p:sp>
        <p:nvSpPr>
          <p:cNvPr id="3" name="Content Placeholder 2"/>
          <p:cNvSpPr>
            <a:spLocks noGrp="1"/>
          </p:cNvSpPr>
          <p:nvPr>
            <p:ph idx="1"/>
          </p:nvPr>
        </p:nvSpPr>
        <p:spPr/>
        <p:txBody>
          <a:bodyPr/>
          <a:lstStyle/>
          <a:p>
            <a:r>
              <a:rPr lang="en-US" dirty="0" smtClean="0"/>
              <a:t>AVI – oldest, lots of apps can play them, not as good a quality as newer formats</a:t>
            </a:r>
          </a:p>
          <a:p>
            <a:r>
              <a:rPr lang="en-US" dirty="0" smtClean="0"/>
              <a:t>WMV – From Microsoft, not good quality, small size file</a:t>
            </a:r>
          </a:p>
          <a:p>
            <a:r>
              <a:rPr lang="en-US" dirty="0" smtClean="0"/>
              <a:t>MOV – Apple QuickTime – high compression, decent quality</a:t>
            </a:r>
          </a:p>
          <a:p>
            <a:r>
              <a:rPr lang="en-US" dirty="0" smtClean="0"/>
              <a:t>MP4 – newer format, high compression, decent quality, can be played by most browsers</a:t>
            </a:r>
          </a:p>
        </p:txBody>
      </p:sp>
    </p:spTree>
    <p:extLst>
      <p:ext uri="{BB962C8B-B14F-4D97-AF65-F5344CB8AC3E}">
        <p14:creationId xmlns:p14="http://schemas.microsoft.com/office/powerpoint/2010/main" val="3013482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Player Apps</a:t>
            </a:r>
            <a:endParaRPr lang="en-US" dirty="0"/>
          </a:p>
        </p:txBody>
      </p:sp>
      <p:sp>
        <p:nvSpPr>
          <p:cNvPr id="3" name="Content Placeholder 2"/>
          <p:cNvSpPr>
            <a:spLocks noGrp="1"/>
          </p:cNvSpPr>
          <p:nvPr>
            <p:ph idx="1"/>
          </p:nvPr>
        </p:nvSpPr>
        <p:spPr/>
        <p:txBody>
          <a:bodyPr/>
          <a:lstStyle/>
          <a:p>
            <a:r>
              <a:rPr lang="en-US" dirty="0" smtClean="0"/>
              <a:t>QuickTime for Macs</a:t>
            </a:r>
          </a:p>
          <a:p>
            <a:r>
              <a:rPr lang="en-US" dirty="0" smtClean="0"/>
              <a:t>Windows Media Player on Windows</a:t>
            </a:r>
          </a:p>
          <a:p>
            <a:r>
              <a:rPr lang="en-US" dirty="0" smtClean="0"/>
              <a:t>Free VLC</a:t>
            </a:r>
          </a:p>
          <a:p>
            <a:r>
              <a:rPr lang="en-US" dirty="0" smtClean="0"/>
              <a:t>Streaming – playing video directly from the Internet using an app like a browser without storing the data on secondary storage – comes into RAM and is played as quickly as possible</a:t>
            </a:r>
            <a:endParaRPr lang="en-US" dirty="0"/>
          </a:p>
        </p:txBody>
      </p:sp>
    </p:spTree>
    <p:extLst>
      <p:ext uri="{BB962C8B-B14F-4D97-AF65-F5344CB8AC3E}">
        <p14:creationId xmlns:p14="http://schemas.microsoft.com/office/powerpoint/2010/main" val="3036909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PDF viewer</a:t>
            </a:r>
            <a:endParaRPr lang="en-US" dirty="0"/>
          </a:p>
        </p:txBody>
      </p:sp>
      <p:sp>
        <p:nvSpPr>
          <p:cNvPr id="3" name="Content Placeholder 2"/>
          <p:cNvSpPr>
            <a:spLocks noGrp="1"/>
          </p:cNvSpPr>
          <p:nvPr>
            <p:ph idx="1"/>
          </p:nvPr>
        </p:nvSpPr>
        <p:spPr/>
        <p:txBody>
          <a:bodyPr/>
          <a:lstStyle/>
          <a:p>
            <a:r>
              <a:rPr lang="en-US" dirty="0" smtClean="0"/>
              <a:t>Portable Document Format</a:t>
            </a:r>
          </a:p>
          <a:p>
            <a:r>
              <a:rPr lang="en-US" dirty="0" smtClean="0"/>
              <a:t>Created by Adobe, released to public in 2008</a:t>
            </a:r>
          </a:p>
          <a:p>
            <a:r>
              <a:rPr lang="en-US" dirty="0" smtClean="0"/>
              <a:t>Readable/viewable by almost any application that creates documents under many different OS’s</a:t>
            </a:r>
          </a:p>
          <a:p>
            <a:r>
              <a:rPr lang="en-US" dirty="0" smtClean="0"/>
              <a:t>Easy to create / edit these days – many apps have option to “Print to PDF”</a:t>
            </a:r>
          </a:p>
          <a:p>
            <a:pPr marL="0" indent="0">
              <a:buNone/>
            </a:pPr>
            <a:endParaRPr lang="en-US" dirty="0"/>
          </a:p>
        </p:txBody>
      </p:sp>
    </p:spTree>
    <p:extLst>
      <p:ext uri="{BB962C8B-B14F-4D97-AF65-F5344CB8AC3E}">
        <p14:creationId xmlns:p14="http://schemas.microsoft.com/office/powerpoint/2010/main" val="3639697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formats</a:t>
            </a:r>
            <a:endParaRPr lang="en-US" dirty="0"/>
          </a:p>
        </p:txBody>
      </p:sp>
      <p:sp>
        <p:nvSpPr>
          <p:cNvPr id="3" name="Content Placeholder 2"/>
          <p:cNvSpPr>
            <a:spLocks noGrp="1"/>
          </p:cNvSpPr>
          <p:nvPr>
            <p:ph idx="1"/>
          </p:nvPr>
        </p:nvSpPr>
        <p:spPr/>
        <p:txBody>
          <a:bodyPr>
            <a:normAutofit/>
          </a:bodyPr>
          <a:lstStyle/>
          <a:p>
            <a:r>
              <a:rPr lang="en-US" dirty="0" smtClean="0"/>
              <a:t>Even with composing email, you are creating text in a format of your choosing</a:t>
            </a:r>
          </a:p>
          <a:p>
            <a:r>
              <a:rPr lang="en-US" dirty="0" smtClean="0"/>
              <a:t>When you write a message in a proprietary format like </a:t>
            </a:r>
            <a:r>
              <a:rPr lang="en-US" dirty="0" err="1" smtClean="0"/>
              <a:t>docx</a:t>
            </a:r>
            <a:r>
              <a:rPr lang="en-US" dirty="0" smtClean="0"/>
              <a:t> and send it as an attachment, the recipient has to double click the link, which</a:t>
            </a:r>
            <a:r>
              <a:rPr lang="en-US" dirty="0"/>
              <a:t> </a:t>
            </a:r>
            <a:r>
              <a:rPr lang="en-US" dirty="0" smtClean="0"/>
              <a:t>downloads the file, opens Word, lets them read the message, then go back to the email client</a:t>
            </a:r>
          </a:p>
          <a:p>
            <a:r>
              <a:rPr lang="en-US" dirty="0" smtClean="0"/>
              <a:t>Compare the size of a text file to a Word </a:t>
            </a:r>
            <a:r>
              <a:rPr lang="en-US" dirty="0" err="1" smtClean="0"/>
              <a:t>docx</a:t>
            </a:r>
            <a:r>
              <a:rPr lang="en-US" dirty="0" smtClean="0"/>
              <a:t> file which contains the same words.  The difference can be huge!  Why? Word stores many hidden ‘control characters’ as well as more information about the file – the author, the font used, large chunks of text that were deleted…</a:t>
            </a:r>
          </a:p>
        </p:txBody>
      </p:sp>
    </p:spTree>
    <p:extLst>
      <p:ext uri="{BB962C8B-B14F-4D97-AF65-F5344CB8AC3E}">
        <p14:creationId xmlns:p14="http://schemas.microsoft.com/office/powerpoint/2010/main" val="2968626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old days</a:t>
            </a:r>
            <a:endParaRPr lang="en-US" dirty="0"/>
          </a:p>
        </p:txBody>
      </p:sp>
      <p:sp>
        <p:nvSpPr>
          <p:cNvPr id="3" name="Content Placeholder 2"/>
          <p:cNvSpPr>
            <a:spLocks noGrp="1"/>
          </p:cNvSpPr>
          <p:nvPr>
            <p:ph idx="1"/>
          </p:nvPr>
        </p:nvSpPr>
        <p:spPr/>
        <p:txBody>
          <a:bodyPr/>
          <a:lstStyle/>
          <a:p>
            <a:r>
              <a:rPr lang="en-US" dirty="0" smtClean="0"/>
              <a:t>Cameras were “analog” – film-based</a:t>
            </a:r>
          </a:p>
          <a:p>
            <a:r>
              <a:rPr lang="en-US" dirty="0" smtClean="0"/>
              <a:t>Photos were expensive to make</a:t>
            </a:r>
          </a:p>
          <a:p>
            <a:r>
              <a:rPr lang="en-US" dirty="0" smtClean="0"/>
              <a:t>You did not make duplicates</a:t>
            </a:r>
          </a:p>
          <a:p>
            <a:r>
              <a:rPr lang="en-US" dirty="0" smtClean="0"/>
              <a:t>Prints had to be treated very carefully, negatives even more so!</a:t>
            </a:r>
          </a:p>
          <a:p>
            <a:r>
              <a:rPr lang="en-US" dirty="0" smtClean="0"/>
              <a:t>Photos took a long time to make, usually by mail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1421" y="4576763"/>
            <a:ext cx="2857500" cy="1600200"/>
          </a:xfrm>
          <a:prstGeom prst="rect">
            <a:avLst/>
          </a:prstGeom>
        </p:spPr>
      </p:pic>
    </p:spTree>
    <p:extLst>
      <p:ext uri="{BB962C8B-B14F-4D97-AF65-F5344CB8AC3E}">
        <p14:creationId xmlns:p14="http://schemas.microsoft.com/office/powerpoint/2010/main" val="1117230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normAutofit/>
          </a:bodyPr>
          <a:lstStyle/>
          <a:p>
            <a:r>
              <a:rPr lang="en-US" dirty="0" smtClean="0"/>
              <a:t>Cameras are digital – recording light frequencies as numbers on a storage medium</a:t>
            </a:r>
          </a:p>
          <a:p>
            <a:r>
              <a:rPr lang="en-US" dirty="0" smtClean="0"/>
              <a:t>Cameras rated as “so many Megapixels” resolution</a:t>
            </a:r>
          </a:p>
          <a:p>
            <a:r>
              <a:rPr lang="en-US" dirty="0" smtClean="0"/>
              <a:t>Photos are cheap, good quality and immediate</a:t>
            </a:r>
          </a:p>
          <a:p>
            <a:r>
              <a:rPr lang="en-US" dirty="0" smtClean="0"/>
              <a:t>Now you can take lots of pictures of the same scene, and discard the bad / poor quality ones</a:t>
            </a:r>
          </a:p>
          <a:p>
            <a:r>
              <a:rPr lang="en-US" dirty="0" smtClean="0"/>
              <a:t>Information overload – too many pictures!</a:t>
            </a:r>
            <a:endParaRPr lang="en-US" dirty="0"/>
          </a:p>
        </p:txBody>
      </p:sp>
    </p:spTree>
    <p:extLst>
      <p:ext uri="{BB962C8B-B14F-4D97-AF65-F5344CB8AC3E}">
        <p14:creationId xmlns:p14="http://schemas.microsoft.com/office/powerpoint/2010/main" val="1974592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Storing / Organizing Photos</a:t>
            </a:r>
            <a:endParaRPr lang="en-US" dirty="0"/>
          </a:p>
        </p:txBody>
      </p:sp>
      <p:sp>
        <p:nvSpPr>
          <p:cNvPr id="3" name="Content Placeholder 2"/>
          <p:cNvSpPr>
            <a:spLocks noGrp="1"/>
          </p:cNvSpPr>
          <p:nvPr>
            <p:ph idx="1"/>
          </p:nvPr>
        </p:nvSpPr>
        <p:spPr/>
        <p:txBody>
          <a:bodyPr/>
          <a:lstStyle/>
          <a:p>
            <a:r>
              <a:rPr lang="en-US" dirty="0" smtClean="0"/>
              <a:t>“Metadata”</a:t>
            </a:r>
          </a:p>
          <a:p>
            <a:pPr lvl="1"/>
            <a:r>
              <a:rPr lang="en-US" dirty="0" smtClean="0"/>
              <a:t>You can rate photos with “star ratings”</a:t>
            </a:r>
          </a:p>
          <a:p>
            <a:pPr lvl="1"/>
            <a:r>
              <a:rPr lang="en-US" dirty="0" smtClean="0"/>
              <a:t>Put keywords or tags on them</a:t>
            </a:r>
          </a:p>
          <a:p>
            <a:pPr lvl="1"/>
            <a:r>
              <a:rPr lang="en-US" dirty="0" smtClean="0"/>
              <a:t>Have to keep using the system or it is useless</a:t>
            </a:r>
          </a:p>
          <a:p>
            <a:pPr lvl="1"/>
            <a:r>
              <a:rPr lang="en-US" dirty="0" smtClean="0"/>
              <a:t>If you are using a particular application / site to store your metadata, you are bound to it</a:t>
            </a:r>
          </a:p>
          <a:p>
            <a:pPr marL="0" indent="0">
              <a:buNone/>
            </a:pPr>
            <a:endParaRPr lang="en-US" dirty="0"/>
          </a:p>
        </p:txBody>
      </p:sp>
    </p:spTree>
    <p:extLst>
      <p:ext uri="{BB962C8B-B14F-4D97-AF65-F5344CB8AC3E}">
        <p14:creationId xmlns:p14="http://schemas.microsoft.com/office/powerpoint/2010/main" val="3859996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Cautions about photos</a:t>
            </a:r>
            <a:endParaRPr lang="en-US" dirty="0"/>
          </a:p>
        </p:txBody>
      </p:sp>
      <p:sp>
        <p:nvSpPr>
          <p:cNvPr id="3" name="Content Placeholder 2"/>
          <p:cNvSpPr>
            <a:spLocks noGrp="1"/>
          </p:cNvSpPr>
          <p:nvPr>
            <p:ph idx="1"/>
          </p:nvPr>
        </p:nvSpPr>
        <p:spPr/>
        <p:txBody>
          <a:bodyPr>
            <a:normAutofit/>
          </a:bodyPr>
          <a:lstStyle/>
          <a:p>
            <a:r>
              <a:rPr lang="en-US" dirty="0" smtClean="0"/>
              <a:t>Don’t put photos on the net (or on a phone) which you do not want seen by EVERYBODY</a:t>
            </a:r>
          </a:p>
          <a:p>
            <a:r>
              <a:rPr lang="en-US" dirty="0" smtClean="0"/>
              <a:t>Don’t expect you can “erase” a photo once it is on the Net or sent to someone else – “bits are forever” – backups always exist somewhere</a:t>
            </a:r>
          </a:p>
          <a:p>
            <a:r>
              <a:rPr lang="en-US" dirty="0" smtClean="0"/>
              <a:t>Be aware that many photos have “hidden information” which can be read pretty easily – GPS coordinates, IP number, type of camera, time and date</a:t>
            </a:r>
          </a:p>
          <a:p>
            <a:endParaRPr lang="en-US" dirty="0" smtClean="0"/>
          </a:p>
          <a:p>
            <a:endParaRPr lang="en-US" dirty="0"/>
          </a:p>
        </p:txBody>
      </p:sp>
    </p:spTree>
    <p:extLst>
      <p:ext uri="{BB962C8B-B14F-4D97-AF65-F5344CB8AC3E}">
        <p14:creationId xmlns:p14="http://schemas.microsoft.com/office/powerpoint/2010/main" val="1939168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Maximize the bits then Filter!</a:t>
            </a:r>
            <a:endParaRPr lang="en-US" dirty="0"/>
          </a:p>
        </p:txBody>
      </p:sp>
      <p:sp>
        <p:nvSpPr>
          <p:cNvPr id="3" name="Content Placeholder 2"/>
          <p:cNvSpPr>
            <a:spLocks noGrp="1"/>
          </p:cNvSpPr>
          <p:nvPr>
            <p:ph idx="1"/>
          </p:nvPr>
        </p:nvSpPr>
        <p:spPr/>
        <p:txBody>
          <a:bodyPr/>
          <a:lstStyle/>
          <a:p>
            <a:r>
              <a:rPr lang="en-US" dirty="0" smtClean="0"/>
              <a:t>Take lots of pictures – the bits are free</a:t>
            </a:r>
          </a:p>
          <a:p>
            <a:r>
              <a:rPr lang="en-US" dirty="0" smtClean="0"/>
              <a:t>This increases the chances that one will be worth keeping</a:t>
            </a:r>
          </a:p>
          <a:p>
            <a:r>
              <a:rPr lang="en-US" dirty="0" smtClean="0"/>
              <a:t>Try different angles, flash or not flash</a:t>
            </a:r>
          </a:p>
          <a:p>
            <a:r>
              <a:rPr lang="en-US" dirty="0"/>
              <a:t>Instead of a tag, erase most of the photos and keep only the best</a:t>
            </a:r>
          </a:p>
          <a:p>
            <a:r>
              <a:rPr lang="en-US" dirty="0"/>
              <a:t>Erase the fuzzy, the out-of-focus, the good-but-duplicates</a:t>
            </a:r>
          </a:p>
          <a:p>
            <a:r>
              <a:rPr lang="en-US" dirty="0"/>
              <a:t>What you have left makes you look like a great photographer!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977962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 formats</a:t>
            </a:r>
            <a:endParaRPr lang="en-US" dirty="0"/>
          </a:p>
        </p:txBody>
      </p:sp>
      <p:sp>
        <p:nvSpPr>
          <p:cNvPr id="3" name="Content Placeholder 2"/>
          <p:cNvSpPr>
            <a:spLocks noGrp="1"/>
          </p:cNvSpPr>
          <p:nvPr>
            <p:ph idx="1"/>
          </p:nvPr>
        </p:nvSpPr>
        <p:spPr/>
        <p:txBody>
          <a:bodyPr>
            <a:normAutofit/>
          </a:bodyPr>
          <a:lstStyle/>
          <a:p>
            <a:r>
              <a:rPr lang="en-US" dirty="0" smtClean="0"/>
              <a:t>Different picture formats are for different purposes</a:t>
            </a:r>
          </a:p>
          <a:p>
            <a:r>
              <a:rPr lang="en-US" dirty="0" smtClean="0"/>
              <a:t>Most common is probably JPG or JPEG – joint photographic experts group</a:t>
            </a:r>
          </a:p>
          <a:p>
            <a:r>
              <a:rPr lang="en-US" dirty="0" smtClean="0"/>
              <a:t>Designed to work with pictures with many different colors and shades of color (over 16 million colors)</a:t>
            </a:r>
          </a:p>
          <a:p>
            <a:r>
              <a:rPr lang="en-US" dirty="0" smtClean="0"/>
              <a:t>JPG compresses information whenever possible</a:t>
            </a:r>
          </a:p>
          <a:p>
            <a:r>
              <a:rPr lang="en-US" dirty="0" smtClean="0"/>
              <a:t>Best for photographic images</a:t>
            </a:r>
            <a:endParaRPr lang="en-US" dirty="0"/>
          </a:p>
        </p:txBody>
      </p:sp>
    </p:spTree>
    <p:extLst>
      <p:ext uri="{BB962C8B-B14F-4D97-AF65-F5344CB8AC3E}">
        <p14:creationId xmlns:p14="http://schemas.microsoft.com/office/powerpoint/2010/main" val="1333653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formats</a:t>
            </a:r>
            <a:endParaRPr lang="en-US" dirty="0"/>
          </a:p>
        </p:txBody>
      </p:sp>
      <p:sp>
        <p:nvSpPr>
          <p:cNvPr id="3" name="Content Placeholder 2"/>
          <p:cNvSpPr>
            <a:spLocks noGrp="1"/>
          </p:cNvSpPr>
          <p:nvPr>
            <p:ph idx="1"/>
          </p:nvPr>
        </p:nvSpPr>
        <p:spPr/>
        <p:txBody>
          <a:bodyPr>
            <a:normAutofit/>
          </a:bodyPr>
          <a:lstStyle/>
          <a:p>
            <a:r>
              <a:rPr lang="en-US" dirty="0" smtClean="0"/>
              <a:t>File formats are often ignored by  users</a:t>
            </a:r>
          </a:p>
          <a:p>
            <a:r>
              <a:rPr lang="en-US" dirty="0" smtClean="0"/>
              <a:t>Applications automatically save files in the application’s format</a:t>
            </a:r>
          </a:p>
          <a:p>
            <a:r>
              <a:rPr lang="en-US" dirty="0" smtClean="0"/>
              <a:t>All formats are made for a reason, efficiency, effectiveness – saving the information needed to recreate the document as saved</a:t>
            </a:r>
          </a:p>
          <a:p>
            <a:r>
              <a:rPr lang="en-US" dirty="0" smtClean="0"/>
              <a:t>Many formats are commercial, they add to the creating company’s bottom line by keeping customers locked into the company’s software</a:t>
            </a:r>
            <a:endParaRPr lang="en-US" dirty="0"/>
          </a:p>
        </p:txBody>
      </p:sp>
    </p:spTree>
    <p:extLst>
      <p:ext uri="{BB962C8B-B14F-4D97-AF65-F5344CB8AC3E}">
        <p14:creationId xmlns:p14="http://schemas.microsoft.com/office/powerpoint/2010/main" val="869904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 and PNG</a:t>
            </a:r>
            <a:endParaRPr lang="en-US" dirty="0"/>
          </a:p>
        </p:txBody>
      </p:sp>
      <p:sp>
        <p:nvSpPr>
          <p:cNvPr id="3" name="Content Placeholder 2"/>
          <p:cNvSpPr>
            <a:spLocks noGrp="1"/>
          </p:cNvSpPr>
          <p:nvPr>
            <p:ph idx="1"/>
          </p:nvPr>
        </p:nvSpPr>
        <p:spPr/>
        <p:txBody>
          <a:bodyPr>
            <a:normAutofit/>
          </a:bodyPr>
          <a:lstStyle/>
          <a:p>
            <a:r>
              <a:rPr lang="en-US" dirty="0" smtClean="0"/>
              <a:t>JPG not good for simple images with clear edges and not too many colors</a:t>
            </a:r>
          </a:p>
          <a:p>
            <a:r>
              <a:rPr lang="en-US" dirty="0" smtClean="0"/>
              <a:t>GIF was created by a company called </a:t>
            </a:r>
            <a:r>
              <a:rPr lang="en-US" dirty="0" err="1" smtClean="0"/>
              <a:t>Compuserve</a:t>
            </a:r>
            <a:r>
              <a:rPr lang="en-US" dirty="0" smtClean="0"/>
              <a:t> a long time ago for use on their on-line system (even before AOL!)  “Graphics Interchange Format”</a:t>
            </a:r>
          </a:p>
          <a:p>
            <a:r>
              <a:rPr lang="en-US" dirty="0" smtClean="0"/>
              <a:t>Good for images with relatively few colors (up to 256 colors)</a:t>
            </a:r>
          </a:p>
          <a:p>
            <a:r>
              <a:rPr lang="en-US" dirty="0" smtClean="0"/>
              <a:t>Designed to be as small as possible </a:t>
            </a:r>
          </a:p>
          <a:p>
            <a:r>
              <a:rPr lang="en-US" dirty="0" smtClean="0"/>
              <a:t>Can have some animation in the file</a:t>
            </a:r>
          </a:p>
          <a:p>
            <a:r>
              <a:rPr lang="en-US" dirty="0" smtClean="0"/>
              <a:t>Can be created by MS Paint or Gif editors</a:t>
            </a:r>
            <a:endParaRPr lang="en-US" dirty="0"/>
          </a:p>
        </p:txBody>
      </p:sp>
    </p:spTree>
    <p:extLst>
      <p:ext uri="{BB962C8B-B14F-4D97-AF65-F5344CB8AC3E}">
        <p14:creationId xmlns:p14="http://schemas.microsoft.com/office/powerpoint/2010/main" val="4276001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 and PNG</a:t>
            </a:r>
            <a:endParaRPr lang="en-US" dirty="0"/>
          </a:p>
        </p:txBody>
      </p:sp>
      <p:sp>
        <p:nvSpPr>
          <p:cNvPr id="3" name="Content Placeholder 2"/>
          <p:cNvSpPr>
            <a:spLocks noGrp="1"/>
          </p:cNvSpPr>
          <p:nvPr>
            <p:ph idx="1"/>
          </p:nvPr>
        </p:nvSpPr>
        <p:spPr/>
        <p:txBody>
          <a:bodyPr>
            <a:normAutofit/>
          </a:bodyPr>
          <a:lstStyle/>
          <a:p>
            <a:r>
              <a:rPr lang="en-US" dirty="0" err="1" smtClean="0"/>
              <a:t>Compuserve</a:t>
            </a:r>
            <a:r>
              <a:rPr lang="en-US" dirty="0" smtClean="0"/>
              <a:t> in its last days began to be possessive of its format – insisting on being paid by anyone else writing software to view or manipulate GIF files</a:t>
            </a:r>
          </a:p>
          <a:p>
            <a:r>
              <a:rPr lang="en-US" dirty="0" smtClean="0"/>
              <a:t>PNG was created in reaction to this action</a:t>
            </a:r>
          </a:p>
          <a:p>
            <a:r>
              <a:rPr lang="en-US" dirty="0" smtClean="0"/>
              <a:t>“Portable Network Graphics” was declared to be free and open to anyone who wanted to use the format</a:t>
            </a:r>
          </a:p>
          <a:p>
            <a:r>
              <a:rPr lang="en-US" dirty="0" smtClean="0"/>
              <a:t>More colors than a GIF but no animation</a:t>
            </a:r>
          </a:p>
        </p:txBody>
      </p:sp>
    </p:spTree>
    <p:extLst>
      <p:ext uri="{BB962C8B-B14F-4D97-AF65-F5344CB8AC3E}">
        <p14:creationId xmlns:p14="http://schemas.microsoft.com/office/powerpoint/2010/main" val="507046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Lossless vs. </a:t>
            </a:r>
            <a:r>
              <a:rPr lang="en-US" dirty="0" err="1" smtClean="0"/>
              <a:t>Lossy</a:t>
            </a:r>
            <a:r>
              <a:rPr lang="en-US" dirty="0" smtClean="0"/>
              <a:t> Compression</a:t>
            </a:r>
            <a:endParaRPr lang="en-US" dirty="0"/>
          </a:p>
        </p:txBody>
      </p:sp>
      <p:sp>
        <p:nvSpPr>
          <p:cNvPr id="3" name="Content Placeholder 2"/>
          <p:cNvSpPr>
            <a:spLocks noGrp="1"/>
          </p:cNvSpPr>
          <p:nvPr>
            <p:ph idx="1"/>
          </p:nvPr>
        </p:nvSpPr>
        <p:spPr/>
        <p:txBody>
          <a:bodyPr>
            <a:normAutofit/>
          </a:bodyPr>
          <a:lstStyle/>
          <a:p>
            <a:r>
              <a:rPr lang="en-US" dirty="0" smtClean="0"/>
              <a:t>All photo formats compress the data in the image to make the smallest possible file</a:t>
            </a:r>
          </a:p>
          <a:p>
            <a:r>
              <a:rPr lang="en-US" dirty="0" smtClean="0"/>
              <a:t>JPG uses a “</a:t>
            </a:r>
            <a:r>
              <a:rPr lang="en-US" dirty="0" err="1" smtClean="0"/>
              <a:t>lossy</a:t>
            </a:r>
            <a:r>
              <a:rPr lang="en-US" dirty="0" smtClean="0"/>
              <a:t>” compression – details of the image can be lost if the user is willing to give them up in exchange for a smaller file</a:t>
            </a:r>
          </a:p>
          <a:p>
            <a:r>
              <a:rPr lang="en-US" dirty="0" smtClean="0"/>
              <a:t>GIF and PNG use “lossless” compression methods – they reproduce the image data exactly – can give a larger file if there are lots of colors in the picture</a:t>
            </a:r>
            <a:endParaRPr lang="en-US" dirty="0"/>
          </a:p>
        </p:txBody>
      </p:sp>
    </p:spTree>
    <p:extLst>
      <p:ext uri="{BB962C8B-B14F-4D97-AF65-F5344CB8AC3E}">
        <p14:creationId xmlns:p14="http://schemas.microsoft.com/office/powerpoint/2010/main" val="29203487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Felis_silvestris_silvestris.jpg</a:t>
            </a:r>
            <a:r>
              <a:rPr lang="en-US" dirty="0"/>
              <a:t>: Michael </a:t>
            </a:r>
            <a:r>
              <a:rPr lang="en-US" dirty="0" err="1" smtClean="0"/>
              <a:t>Gäbler</a:t>
            </a:r>
            <a:endParaRPr lang="en-US" dirty="0"/>
          </a:p>
        </p:txBody>
      </p:sp>
      <p:pic>
        <p:nvPicPr>
          <p:cNvPr id="4" name="Content Placeholder 3"/>
          <p:cNvPicPr>
            <a:picLocks noGrp="1" noChangeAspect="1"/>
          </p:cNvPicPr>
          <p:nvPr>
            <p:ph type="pic" idx="1"/>
          </p:nvPr>
        </p:nvPicPr>
        <p:blipFill>
          <a:blip r:embed="rId2">
            <a:extLst>
              <a:ext uri="{28A0092B-C50C-407E-A947-70E740481C1C}">
                <a14:useLocalDpi xmlns:a14="http://schemas.microsoft.com/office/drawing/2010/main" val="0"/>
              </a:ext>
            </a:extLst>
          </a:blip>
          <a:srcRect t="15849" b="15849"/>
          <a:stretch>
            <a:fillRect/>
          </a:stretch>
        </p:blipFill>
        <p:spPr/>
      </p:pic>
      <p:sp>
        <p:nvSpPr>
          <p:cNvPr id="5" name="Text Placeholder 4"/>
          <p:cNvSpPr>
            <a:spLocks noGrp="1"/>
          </p:cNvSpPr>
          <p:nvPr>
            <p:ph type="body" sz="half" idx="2"/>
          </p:nvPr>
        </p:nvSpPr>
        <p:spPr/>
        <p:txBody>
          <a:bodyPr>
            <a:noAutofit/>
          </a:bodyPr>
          <a:lstStyle/>
          <a:p>
            <a:r>
              <a:rPr lang="en-US" sz="2800" dirty="0" smtClean="0"/>
              <a:t>Note how the quality of the jpeg encoding increases as you go from left to right.  The left side has “artifacts” because quality is low.  Low quality also implies smaller file sizes; higher quality leads to larger file sizes.</a:t>
            </a:r>
            <a:endParaRPr lang="en-US" sz="2800" dirty="0"/>
          </a:p>
        </p:txBody>
      </p:sp>
    </p:spTree>
    <p:extLst>
      <p:ext uri="{BB962C8B-B14F-4D97-AF65-F5344CB8AC3E}">
        <p14:creationId xmlns:p14="http://schemas.microsoft.com/office/powerpoint/2010/main" val="384468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a:t>
            </a:r>
            <a:endParaRPr lang="en-US" dirty="0"/>
          </a:p>
        </p:txBody>
      </p:sp>
      <p:sp>
        <p:nvSpPr>
          <p:cNvPr id="3" name="Content Placeholder 2"/>
          <p:cNvSpPr>
            <a:spLocks noGrp="1"/>
          </p:cNvSpPr>
          <p:nvPr>
            <p:ph idx="1"/>
          </p:nvPr>
        </p:nvSpPr>
        <p:spPr/>
        <p:txBody>
          <a:bodyPr>
            <a:normAutofit fontScale="92500"/>
          </a:bodyPr>
          <a:lstStyle/>
          <a:p>
            <a:r>
              <a:rPr lang="en-US" dirty="0" smtClean="0"/>
              <a:t>On any kind of electronics, it pays to know how to “reboot” or “reset” the equipment</a:t>
            </a:r>
          </a:p>
          <a:p>
            <a:r>
              <a:rPr lang="en-US" dirty="0" smtClean="0"/>
              <a:t>Even under normal operations, after a period of time, an app can encounter a bug, even the OS may run into an error.</a:t>
            </a:r>
          </a:p>
          <a:p>
            <a:r>
              <a:rPr lang="en-US" dirty="0" smtClean="0"/>
              <a:t>Turning the power completely OFF (not just “sleep mode”!)  will sometimes help reset things back to a “known working state”.</a:t>
            </a:r>
          </a:p>
          <a:p>
            <a:r>
              <a:rPr lang="en-US" dirty="0" smtClean="0"/>
              <a:t>If that does not happen, try some common sense things that you might predict would be wrong – see if they are – is it plugged in? is the power to the house on?  Is it turned on?  Is it connected to the other device? </a:t>
            </a:r>
          </a:p>
          <a:p>
            <a:r>
              <a:rPr lang="en-US" dirty="0" smtClean="0"/>
              <a:t>If none of that helps, try getting more information “Google it!”</a:t>
            </a:r>
            <a:endParaRPr lang="en-US" dirty="0"/>
          </a:p>
        </p:txBody>
      </p:sp>
    </p:spTree>
    <p:extLst>
      <p:ext uri="{BB962C8B-B14F-4D97-AF65-F5344CB8AC3E}">
        <p14:creationId xmlns:p14="http://schemas.microsoft.com/office/powerpoint/2010/main" val="187137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Registry (New)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a new application is installed on a machine with Windows OS, it usually adds itself to the Registry</a:t>
            </a:r>
          </a:p>
          <a:p>
            <a:r>
              <a:rPr lang="en-US" dirty="0" smtClean="0"/>
              <a:t>The Registry is a file kept in the Windows file system which records which application is associated with which file extensions (among other things)</a:t>
            </a:r>
          </a:p>
          <a:p>
            <a:r>
              <a:rPr lang="en-US" dirty="0" smtClean="0"/>
              <a:t>This allows you to double-click on an icon representing a document of some kind and Windows knows which application to use to open it</a:t>
            </a:r>
          </a:p>
          <a:p>
            <a:r>
              <a:rPr lang="en-US" dirty="0" smtClean="0"/>
              <a:t>Can be a battle between applications sometimes about which one “gets” an extension</a:t>
            </a:r>
          </a:p>
          <a:p>
            <a:r>
              <a:rPr lang="en-US" dirty="0" smtClean="0"/>
              <a:t>Viruses are also known to store themselves in there to hide from anti-virus software.</a:t>
            </a:r>
          </a:p>
          <a:p>
            <a:r>
              <a:rPr lang="en-US" dirty="0" smtClean="0"/>
              <a:t>Be VERY careful if you edit the Registry!</a:t>
            </a:r>
            <a:endParaRPr lang="en-US" dirty="0"/>
          </a:p>
        </p:txBody>
      </p:sp>
    </p:spTree>
    <p:extLst>
      <p:ext uri="{BB962C8B-B14F-4D97-AF65-F5344CB8AC3E}">
        <p14:creationId xmlns:p14="http://schemas.microsoft.com/office/powerpoint/2010/main" val="239609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Rights Management</a:t>
            </a:r>
            <a:endParaRPr lang="en-US" dirty="0"/>
          </a:p>
        </p:txBody>
      </p:sp>
      <p:sp>
        <p:nvSpPr>
          <p:cNvPr id="3" name="Content Placeholder 2"/>
          <p:cNvSpPr>
            <a:spLocks noGrp="1"/>
          </p:cNvSpPr>
          <p:nvPr>
            <p:ph idx="1"/>
          </p:nvPr>
        </p:nvSpPr>
        <p:spPr/>
        <p:txBody>
          <a:bodyPr/>
          <a:lstStyle/>
          <a:p>
            <a:r>
              <a:rPr lang="en-US" dirty="0" smtClean="0"/>
              <a:t>DRM   - added to some formats</a:t>
            </a:r>
          </a:p>
          <a:p>
            <a:r>
              <a:rPr lang="en-US" dirty="0" smtClean="0"/>
              <a:t>Prevents files from being copied or from being played on unauthorized devices </a:t>
            </a:r>
          </a:p>
          <a:p>
            <a:r>
              <a:rPr lang="en-US" dirty="0" smtClean="0"/>
              <a:t>AAC (extension .m4p) has DRM from Apple</a:t>
            </a:r>
          </a:p>
          <a:p>
            <a:r>
              <a:rPr lang="en-US" dirty="0" smtClean="0"/>
              <a:t>Subject of much controversy</a:t>
            </a:r>
          </a:p>
        </p:txBody>
      </p:sp>
    </p:spTree>
    <p:extLst>
      <p:ext uri="{BB962C8B-B14F-4D97-AF65-F5344CB8AC3E}">
        <p14:creationId xmlns:p14="http://schemas.microsoft.com/office/powerpoint/2010/main" val="757449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Audio player apps</a:t>
            </a:r>
            <a:endParaRPr lang="en-US" dirty="0"/>
          </a:p>
        </p:txBody>
      </p:sp>
      <p:sp>
        <p:nvSpPr>
          <p:cNvPr id="3" name="Content Placeholder 2"/>
          <p:cNvSpPr>
            <a:spLocks noGrp="1"/>
          </p:cNvSpPr>
          <p:nvPr>
            <p:ph idx="1"/>
          </p:nvPr>
        </p:nvSpPr>
        <p:spPr/>
        <p:txBody>
          <a:bodyPr>
            <a:normAutofit fontScale="92500"/>
          </a:bodyPr>
          <a:lstStyle/>
          <a:p>
            <a:r>
              <a:rPr lang="en-US" dirty="0" smtClean="0"/>
              <a:t>Sound is Analog  - to manipulate it with a computer, it must be converted to digital </a:t>
            </a:r>
          </a:p>
          <a:p>
            <a:r>
              <a:rPr lang="en-US" dirty="0" smtClean="0"/>
              <a:t>Microphone takes in analog sound waves and the audio app samples the signal every so often (44,100 samples per second is common)</a:t>
            </a:r>
          </a:p>
          <a:p>
            <a:r>
              <a:rPr lang="en-US" dirty="0" smtClean="0"/>
              <a:t>Each sample is turned into a number using an Analog-to-digital converter</a:t>
            </a:r>
          </a:p>
          <a:p>
            <a:r>
              <a:rPr lang="en-US" dirty="0" smtClean="0"/>
              <a:t>Sound is played back by putting the numbers through a Digital-to-Analog converter and out through a speaker</a:t>
            </a:r>
          </a:p>
          <a:p>
            <a:r>
              <a:rPr lang="en-US" dirty="0" smtClean="0"/>
              <a:t>Most OS’s come with an app for playing music/sound</a:t>
            </a:r>
          </a:p>
          <a:p>
            <a:r>
              <a:rPr lang="en-US" dirty="0" smtClean="0"/>
              <a:t>To edit sound you usually need to find either a shareware or commercial application</a:t>
            </a:r>
            <a:endParaRPr lang="en-US" dirty="0"/>
          </a:p>
        </p:txBody>
      </p:sp>
    </p:spTree>
    <p:extLst>
      <p:ext uri="{BB962C8B-B14F-4D97-AF65-F5344CB8AC3E}">
        <p14:creationId xmlns:p14="http://schemas.microsoft.com/office/powerpoint/2010/main" val="13813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and DAC sound processing</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13119" y="2199026"/>
            <a:ext cx="8365761" cy="4152788"/>
          </a:xfrm>
        </p:spPr>
      </p:pic>
    </p:spTree>
    <p:extLst>
      <p:ext uri="{BB962C8B-B14F-4D97-AF65-F5344CB8AC3E}">
        <p14:creationId xmlns:p14="http://schemas.microsoft.com/office/powerpoint/2010/main" val="2967151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Audio file formats</a:t>
            </a:r>
            <a:endParaRPr lang="en-US" dirty="0"/>
          </a:p>
        </p:txBody>
      </p:sp>
      <p:sp>
        <p:nvSpPr>
          <p:cNvPr id="3" name="Content Placeholder 2"/>
          <p:cNvSpPr>
            <a:spLocks noGrp="1"/>
          </p:cNvSpPr>
          <p:nvPr>
            <p:ph idx="1"/>
          </p:nvPr>
        </p:nvSpPr>
        <p:spPr/>
        <p:txBody>
          <a:bodyPr/>
          <a:lstStyle/>
          <a:p>
            <a:r>
              <a:rPr lang="en-US" dirty="0" smtClean="0"/>
              <a:t>Most popular format MP3</a:t>
            </a:r>
          </a:p>
          <a:p>
            <a:r>
              <a:rPr lang="en-US" dirty="0" smtClean="0"/>
              <a:t>Compressed by cutting off the “high” and “low” parts of the original recording, under the assumption that most humans can’t hear them – not as good as the quality of a CD</a:t>
            </a:r>
          </a:p>
          <a:p>
            <a:r>
              <a:rPr lang="en-US" dirty="0" smtClean="0"/>
              <a:t>Good enough – small enough for fast downloads, but “</a:t>
            </a:r>
            <a:r>
              <a:rPr lang="en-US" dirty="0" err="1" smtClean="0"/>
              <a:t>lossy</a:t>
            </a:r>
            <a:r>
              <a:rPr lang="en-US" dirty="0" smtClean="0"/>
              <a:t>”</a:t>
            </a:r>
          </a:p>
          <a:p>
            <a:r>
              <a:rPr lang="en-US" dirty="0" smtClean="0"/>
              <a:t>Most CD rippers create MP3’s</a:t>
            </a:r>
            <a:endParaRPr lang="en-US" dirty="0"/>
          </a:p>
        </p:txBody>
      </p:sp>
    </p:spTree>
    <p:extLst>
      <p:ext uri="{BB962C8B-B14F-4D97-AF65-F5344CB8AC3E}">
        <p14:creationId xmlns:p14="http://schemas.microsoft.com/office/powerpoint/2010/main" val="2555519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audio formats</a:t>
            </a:r>
            <a:endParaRPr lang="en-US" dirty="0"/>
          </a:p>
        </p:txBody>
      </p:sp>
      <p:sp>
        <p:nvSpPr>
          <p:cNvPr id="3" name="Content Placeholder 2"/>
          <p:cNvSpPr>
            <a:spLocks noGrp="1"/>
          </p:cNvSpPr>
          <p:nvPr>
            <p:ph idx="1"/>
          </p:nvPr>
        </p:nvSpPr>
        <p:spPr/>
        <p:txBody>
          <a:bodyPr/>
          <a:lstStyle/>
          <a:p>
            <a:r>
              <a:rPr lang="en-US" dirty="0" smtClean="0"/>
              <a:t>WAV (Windows audio-visual file) (uncompressed)</a:t>
            </a:r>
          </a:p>
          <a:p>
            <a:r>
              <a:rPr lang="en-US" dirty="0" smtClean="0"/>
              <a:t>AIFF (Audio Interchange File Format) (Apple)</a:t>
            </a:r>
          </a:p>
          <a:p>
            <a:r>
              <a:rPr lang="en-US" dirty="0" smtClean="0"/>
              <a:t>These are popular with professional musicians</a:t>
            </a:r>
          </a:p>
          <a:p>
            <a:r>
              <a:rPr lang="en-US" dirty="0" smtClean="0"/>
              <a:t>Better quality than MP3’s, “lossless”</a:t>
            </a:r>
          </a:p>
          <a:p>
            <a:r>
              <a:rPr lang="en-US" dirty="0" smtClean="0"/>
              <a:t>Not compressed, so large files (10 MB for one minute of stereo audio</a:t>
            </a:r>
            <a:r>
              <a:rPr lang="en-US" dirty="0" smtClean="0"/>
              <a:t>)</a:t>
            </a:r>
          </a:p>
          <a:p>
            <a:r>
              <a:rPr lang="en-US" dirty="0" smtClean="0"/>
              <a:t>(New) MIDI (Musical Instrument Digital Interface) – a standard for capturing sound from different instruments and storing it – you can buy instruments (guitar, drums, keyboard, etc.) which have a MIDI port.  Mostly used by professionals</a:t>
            </a:r>
            <a:endParaRPr lang="en-US" dirty="0"/>
          </a:p>
        </p:txBody>
      </p:sp>
    </p:spTree>
    <p:extLst>
      <p:ext uri="{BB962C8B-B14F-4D97-AF65-F5344CB8AC3E}">
        <p14:creationId xmlns:p14="http://schemas.microsoft.com/office/powerpoint/2010/main" val="1128378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player apps</a:t>
            </a:r>
            <a:endParaRPr lang="en-US" dirty="0"/>
          </a:p>
        </p:txBody>
      </p:sp>
      <p:sp>
        <p:nvSpPr>
          <p:cNvPr id="3" name="Content Placeholder 2"/>
          <p:cNvSpPr>
            <a:spLocks noGrp="1"/>
          </p:cNvSpPr>
          <p:nvPr>
            <p:ph idx="1"/>
          </p:nvPr>
        </p:nvSpPr>
        <p:spPr/>
        <p:txBody>
          <a:bodyPr/>
          <a:lstStyle/>
          <a:p>
            <a:r>
              <a:rPr lang="en-US" dirty="0" smtClean="0"/>
              <a:t>Video is a file that contains many slightly differing images which are displayed quickly enough that human eye/brain cannot see them as individual.  So they look like continuous motion to us.  Each image is called a frame and the speed they are displayed at is the frames per second (fps)</a:t>
            </a:r>
          </a:p>
          <a:p>
            <a:r>
              <a:rPr lang="en-US" dirty="0" smtClean="0"/>
              <a:t>Video files are very large.  Most formats like mp4 or </a:t>
            </a:r>
            <a:r>
              <a:rPr lang="en-US" dirty="0" err="1" smtClean="0"/>
              <a:t>mov</a:t>
            </a:r>
            <a:r>
              <a:rPr lang="en-US" dirty="0" smtClean="0"/>
              <a:t> use some form of compression.  They do not store every single image fully.  They will store certain frames (called </a:t>
            </a:r>
            <a:r>
              <a:rPr lang="en-US" b="1" dirty="0" smtClean="0"/>
              <a:t>key frames</a:t>
            </a:r>
            <a:r>
              <a:rPr lang="en-US" dirty="0" smtClean="0"/>
              <a:t>) completely, then store only the information about how the other frames </a:t>
            </a:r>
            <a:r>
              <a:rPr lang="en-US" b="1" dirty="0" smtClean="0"/>
              <a:t>differ</a:t>
            </a:r>
            <a:r>
              <a:rPr lang="en-US" dirty="0" smtClean="0"/>
              <a:t> from the key frames</a:t>
            </a:r>
            <a:endParaRPr lang="en-US" dirty="0"/>
          </a:p>
        </p:txBody>
      </p:sp>
    </p:spTree>
    <p:extLst>
      <p:ext uri="{BB962C8B-B14F-4D97-AF65-F5344CB8AC3E}">
        <p14:creationId xmlns:p14="http://schemas.microsoft.com/office/powerpoint/2010/main" val="1527596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1626</Words>
  <Application>Microsoft Office PowerPoint</Application>
  <PresentationFormat>Widescreen</PresentationFormat>
  <Paragraphs>119</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Computer Applications</vt:lpstr>
      <vt:lpstr>File formats</vt:lpstr>
      <vt:lpstr>Windows Registry (New)</vt:lpstr>
      <vt:lpstr>Digital Rights Management</vt:lpstr>
      <vt:lpstr>Audio player apps</vt:lpstr>
      <vt:lpstr>ADC and DAC sound processing</vt:lpstr>
      <vt:lpstr>Audio file formats</vt:lpstr>
      <vt:lpstr>Other audio formats</vt:lpstr>
      <vt:lpstr>Video player apps</vt:lpstr>
      <vt:lpstr>Video Formats</vt:lpstr>
      <vt:lpstr>Video Player Apps</vt:lpstr>
      <vt:lpstr>PDF viewer</vt:lpstr>
      <vt:lpstr>Text formats</vt:lpstr>
      <vt:lpstr>In the old days</vt:lpstr>
      <vt:lpstr>Today</vt:lpstr>
      <vt:lpstr>Storing / Organizing Photos</vt:lpstr>
      <vt:lpstr>Cautions about photos</vt:lpstr>
      <vt:lpstr>Maximize the bits then Filter!</vt:lpstr>
      <vt:lpstr>Picture formats</vt:lpstr>
      <vt:lpstr>GIF and PNG</vt:lpstr>
      <vt:lpstr>GIF and PNG</vt:lpstr>
      <vt:lpstr>Lossless vs. Lossy Compression</vt:lpstr>
      <vt:lpstr>Felis_silvestris_silvestris.jpg: Michael Gäbler</vt:lpstr>
      <vt:lpstr>Troubleshooting</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Applications</dc:title>
  <dc:creator>Debby</dc:creator>
  <cp:lastModifiedBy>Keen, Debby</cp:lastModifiedBy>
  <cp:revision>12</cp:revision>
  <dcterms:created xsi:type="dcterms:W3CDTF">2017-02-21T03:02:04Z</dcterms:created>
  <dcterms:modified xsi:type="dcterms:W3CDTF">2018-10-09T14:29:40Z</dcterms:modified>
</cp:coreProperties>
</file>